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Montserrat"/>
      <p:regular r:id="rId25"/>
      <p:bold r:id="rId26"/>
      <p:italic r:id="rId27"/>
      <p:boldItalic r:id="rId28"/>
    </p:embeddedFont>
    <p:embeddedFont>
      <p:font typeface="Lato"/>
      <p:regular r:id="rId29"/>
      <p:bold r:id="rId30"/>
      <p:italic r:id="rId31"/>
      <p:boldItalic r:id="rId32"/>
    </p:embeddedFont>
    <p:embeddedFont>
      <p:font typeface="Averag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33" Type="http://schemas.openxmlformats.org/officeDocument/2006/relationships/font" Target="fonts/Average-regular.fntdata"/><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9023117d23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9023117d23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9023117d23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9023117d23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9023117d23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9023117d23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9023117d23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9023117d23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9023117d23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9023117d23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9023117d23_3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9023117d23_3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9023117d2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9023117d2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9023117d23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9023117d23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9023117d2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9023117d2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8b0dceb40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8b0dceb40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8aa7031be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8aa7031be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9023117d23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9023117d2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9023117d2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9023117d2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8aa7031be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8aa7031be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9023117d23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9023117d23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9023117d23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9023117d23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9023117d23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9023117d23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drive.google.com/file/d/1TNTNTCsxKZm-fCHkOELcaHPW1rFryk8q/view" TargetMode="External"/><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drive.google.com/file/d/1oRn7EvWaRlyAQORGw8-Fi6rqgROQJvSz/view" TargetMode="External"/><Relationship Id="rId4"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drive.google.com/file/d/13hwaPTzQDnS-Pu9psAyYPi6qfLFl4ISu/view" TargetMode="External"/><Relationship Id="rId4"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drive.google.com/file/d/1kqcZQ9BkrvqV2OVXcuo8WdyXBTGam6NU/view" TargetMode="External"/><Relationship Id="rId4"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drive.google.com/file/d/1FFHBkYx9H3QPqk9Uj57Rj9ke-q8AsMUe/view" TargetMode="Externa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hyperlink" Target="http://drive.google.com/file/d/14CQugOnngzi1ogw3EUJv3cttCzljUstF/view" TargetMode="External"/><Relationship Id="rId4"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s://drive.google.com/drive/folders/1as5gCF4T43gzIp9MD87UTcoHMb99r-i9?usp=share_link"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747875"/>
            <a:ext cx="5017500" cy="150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000"/>
              <a:t>MLRC report on “Mastering Visual Continuous Control: Improved Data-Augmented Reinforcement Learning”</a:t>
            </a:r>
            <a:endParaRPr sz="2000"/>
          </a:p>
        </p:txBody>
      </p:sp>
      <p:sp>
        <p:nvSpPr>
          <p:cNvPr id="229" name="Google Shape;229;p17"/>
          <p:cNvSpPr txBox="1"/>
          <p:nvPr>
            <p:ph idx="1" type="subTitle"/>
          </p:nvPr>
        </p:nvSpPr>
        <p:spPr>
          <a:xfrm>
            <a:off x="5083950" y="3242000"/>
            <a:ext cx="3470700" cy="1188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a:t>Debdeep Mukhopadhyay</a:t>
            </a:r>
            <a:endParaRPr b="1"/>
          </a:p>
          <a:p>
            <a:pPr indent="0" lvl="0" marL="0" rtl="0" algn="l">
              <a:lnSpc>
                <a:spcPct val="115000"/>
              </a:lnSpc>
              <a:spcBef>
                <a:spcPts val="0"/>
              </a:spcBef>
              <a:spcAft>
                <a:spcPts val="0"/>
              </a:spcAft>
              <a:buNone/>
            </a:pPr>
            <a:r>
              <a:rPr b="1" lang="en-GB"/>
              <a:t>Rahul Aditya</a:t>
            </a:r>
            <a:endParaRPr b="1"/>
          </a:p>
          <a:p>
            <a:pPr indent="0" lvl="0" marL="0" rtl="0" algn="l">
              <a:lnSpc>
                <a:spcPct val="115000"/>
              </a:lnSpc>
              <a:spcBef>
                <a:spcPts val="1000"/>
              </a:spcBef>
              <a:spcAft>
                <a:spcPts val="1600"/>
              </a:spcAft>
              <a:buNone/>
            </a:pPr>
            <a:r>
              <a:rPr lang="en-GB"/>
              <a:t>Supervisor: Prof. Aritra Hazra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Reach-Duplo game after training</a:t>
            </a:r>
            <a:endParaRPr/>
          </a:p>
        </p:txBody>
      </p:sp>
      <p:pic>
        <p:nvPicPr>
          <p:cNvPr id="289" name="Google Shape;289;p26" title="reach_duplo.mp4">
            <a:hlinkClick r:id="rId3"/>
          </p:cNvPr>
          <p:cNvPicPr preferRelativeResize="0"/>
          <p:nvPr/>
        </p:nvPicPr>
        <p:blipFill>
          <a:blip r:embed="rId4">
            <a:alphaModFix/>
          </a:blip>
          <a:stretch>
            <a:fillRect/>
          </a:stretch>
        </p:blipFill>
        <p:spPr>
          <a:xfrm>
            <a:off x="2376375" y="1352550"/>
            <a:ext cx="4274300" cy="2873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Hopper-Hop game after training</a:t>
            </a:r>
            <a:endParaRPr/>
          </a:p>
        </p:txBody>
      </p:sp>
      <p:pic>
        <p:nvPicPr>
          <p:cNvPr id="295" name="Google Shape;295;p27" title="hopper_hop.mp4">
            <a:hlinkClick r:id="rId3"/>
          </p:cNvPr>
          <p:cNvPicPr preferRelativeResize="0"/>
          <p:nvPr/>
        </p:nvPicPr>
        <p:blipFill>
          <a:blip r:embed="rId4">
            <a:alphaModFix/>
          </a:blip>
          <a:stretch>
            <a:fillRect/>
          </a:stretch>
        </p:blipFill>
        <p:spPr>
          <a:xfrm>
            <a:off x="2527900" y="1428350"/>
            <a:ext cx="3740000" cy="2782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Cup-catch game after training</a:t>
            </a:r>
            <a:endParaRPr/>
          </a:p>
        </p:txBody>
      </p:sp>
      <p:pic>
        <p:nvPicPr>
          <p:cNvPr id="301" name="Google Shape;301;p28" title="cup_catch.mp4">
            <a:hlinkClick r:id="rId3"/>
          </p:cNvPr>
          <p:cNvPicPr preferRelativeResize="0"/>
          <p:nvPr/>
        </p:nvPicPr>
        <p:blipFill>
          <a:blip r:embed="rId4">
            <a:alphaModFix/>
          </a:blip>
          <a:stretch>
            <a:fillRect/>
          </a:stretch>
        </p:blipFill>
        <p:spPr>
          <a:xfrm>
            <a:off x="2695350" y="1468225"/>
            <a:ext cx="3532675" cy="2654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1000"/>
                                        <p:tgtEl>
                                          <p:spTgt spid="3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t>Results: Cartpole-Swingup game after training</a:t>
            </a:r>
            <a:endParaRPr sz="2300"/>
          </a:p>
        </p:txBody>
      </p:sp>
      <p:pic>
        <p:nvPicPr>
          <p:cNvPr id="307" name="Google Shape;307;p29" title="cartpole_swingup.mp4">
            <a:hlinkClick r:id="rId3"/>
          </p:cNvPr>
          <p:cNvPicPr preferRelativeResize="0"/>
          <p:nvPr/>
        </p:nvPicPr>
        <p:blipFill>
          <a:blip r:embed="rId4">
            <a:alphaModFix/>
          </a:blip>
          <a:stretch>
            <a:fillRect/>
          </a:stretch>
        </p:blipFill>
        <p:spPr>
          <a:xfrm>
            <a:off x="3014325" y="1428350"/>
            <a:ext cx="3205700" cy="2550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1000"/>
                                        <p:tgtEl>
                                          <p:spTgt spid="3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t>Results: Finger Spin game after training</a:t>
            </a:r>
            <a:endParaRPr sz="2300"/>
          </a:p>
        </p:txBody>
      </p:sp>
      <p:pic>
        <p:nvPicPr>
          <p:cNvPr id="313" name="Google Shape;313;p30" title="finger_spin.mp4">
            <a:hlinkClick r:id="rId3"/>
          </p:cNvPr>
          <p:cNvPicPr preferRelativeResize="0"/>
          <p:nvPr/>
        </p:nvPicPr>
        <p:blipFill>
          <a:blip r:embed="rId4">
            <a:alphaModFix/>
          </a:blip>
          <a:stretch>
            <a:fillRect/>
          </a:stretch>
        </p:blipFill>
        <p:spPr>
          <a:xfrm>
            <a:off x="3097875" y="1307850"/>
            <a:ext cx="3778825" cy="2919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t>Results: Cheetah run game after training</a:t>
            </a:r>
            <a:endParaRPr sz="2300"/>
          </a:p>
        </p:txBody>
      </p:sp>
      <p:pic>
        <p:nvPicPr>
          <p:cNvPr id="319" name="Google Shape;319;p31" title="cheetah_run.mp4">
            <a:hlinkClick r:id="rId3"/>
          </p:cNvPr>
          <p:cNvPicPr preferRelativeResize="0"/>
          <p:nvPr/>
        </p:nvPicPr>
        <p:blipFill>
          <a:blip r:embed="rId4">
            <a:alphaModFix/>
          </a:blip>
          <a:stretch>
            <a:fillRect/>
          </a:stretch>
        </p:blipFill>
        <p:spPr>
          <a:xfrm>
            <a:off x="3374750" y="1392900"/>
            <a:ext cx="2910825" cy="2438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9"/>
                                        </p:tgtEl>
                                        <p:attrNameLst>
                                          <p:attrName>style.visibility</p:attrName>
                                        </p:attrNameLst>
                                      </p:cBhvr>
                                      <p:to>
                                        <p:strVal val="visible"/>
                                      </p:to>
                                    </p:set>
                                    <p:animEffect filter="fade" transition="in">
                                      <p:cBhvr>
                                        <p:cTn dur="1000"/>
                                        <p:tgtEl>
                                          <p:spTgt spid="3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a:t>
            </a:r>
            <a:endParaRPr/>
          </a:p>
        </p:txBody>
      </p:sp>
      <p:sp>
        <p:nvSpPr>
          <p:cNvPr id="325" name="Google Shape;325;p32"/>
          <p:cNvSpPr txBox="1"/>
          <p:nvPr>
            <p:ph idx="1" type="body"/>
          </p:nvPr>
        </p:nvSpPr>
        <p:spPr>
          <a:xfrm>
            <a:off x="1297500" y="1307850"/>
            <a:ext cx="7038900" cy="317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experiment were conducted as follows:</a:t>
            </a:r>
            <a:endParaRPr/>
          </a:p>
          <a:p>
            <a:pPr indent="-311150" lvl="0" marL="457200" rtl="0" algn="l">
              <a:spcBef>
                <a:spcPts val="1600"/>
              </a:spcBef>
              <a:spcAft>
                <a:spcPts val="0"/>
              </a:spcAft>
              <a:buSzPts val="1300"/>
              <a:buChar char="●"/>
            </a:pPr>
            <a:r>
              <a:rPr lang="en-GB"/>
              <a:t>9 easy and 12 medium Deep Mind Control Suit Tasks were trained on as told by the authors.</a:t>
            </a:r>
            <a:endParaRPr/>
          </a:p>
          <a:p>
            <a:pPr indent="-311150" lvl="0" marL="457200" rtl="0" algn="l">
              <a:spcBef>
                <a:spcPts val="0"/>
              </a:spcBef>
              <a:spcAft>
                <a:spcPts val="0"/>
              </a:spcAft>
              <a:buSzPts val="1300"/>
              <a:buChar char="●"/>
            </a:pPr>
            <a:r>
              <a:rPr lang="en-GB"/>
              <a:t>All tasks were completed in a similar frame of time as told by the authors and the results we obtained were extremely close to the author’s for most results.</a:t>
            </a:r>
            <a:endParaRPr/>
          </a:p>
          <a:p>
            <a:pPr indent="-311150" lvl="0" marL="457200" rtl="0" algn="l">
              <a:spcBef>
                <a:spcPts val="0"/>
              </a:spcBef>
              <a:spcAft>
                <a:spcPts val="0"/>
              </a:spcAft>
              <a:buSzPts val="1300"/>
              <a:buChar char="●"/>
            </a:pPr>
            <a:r>
              <a:rPr lang="en-GB"/>
              <a:t>Hard tasks that the authors trained for 86 hours were not done by us due to lack of compute.</a:t>
            </a:r>
            <a:endParaRPr/>
          </a:p>
          <a:p>
            <a:pPr indent="-311150" lvl="0" marL="457200" rtl="0" algn="l">
              <a:spcBef>
                <a:spcPts val="0"/>
              </a:spcBef>
              <a:spcAft>
                <a:spcPts val="0"/>
              </a:spcAft>
              <a:buSzPts val="1300"/>
              <a:buChar char="●"/>
            </a:pPr>
            <a:r>
              <a:rPr lang="en-GB"/>
              <a:t>All tasks were run on a V100 GPU, as also used by </a:t>
            </a:r>
            <a:r>
              <a:rPr lang="en-GB"/>
              <a:t>the</a:t>
            </a:r>
            <a:r>
              <a:rPr lang="en-GB"/>
              <a:t> authors, and it took 3.5 hours for the easy and about 10 hours each for the medium tasks</a:t>
            </a:r>
            <a:endParaRPr/>
          </a:p>
          <a:p>
            <a:pPr indent="0" lvl="0" marL="0" rtl="0" algn="l">
              <a:spcBef>
                <a:spcPts val="1600"/>
              </a:spcBef>
              <a:spcAft>
                <a:spcPts val="1600"/>
              </a:spcAft>
              <a:buNone/>
            </a:pPr>
            <a:r>
              <a:rPr lang="en-GB"/>
              <a:t>The main claims of the paper were hence successfully reproduced.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Ablation Studies</a:t>
            </a:r>
            <a:endParaRPr/>
          </a:p>
        </p:txBody>
      </p:sp>
      <p:sp>
        <p:nvSpPr>
          <p:cNvPr id="331" name="Google Shape;331;p33"/>
          <p:cNvSpPr txBox="1"/>
          <p:nvPr>
            <p:ph idx="1" type="body"/>
          </p:nvPr>
        </p:nvSpPr>
        <p:spPr>
          <a:xfrm>
            <a:off x="1297500" y="1307850"/>
            <a:ext cx="7038900" cy="37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 perform 4 experiments to validate the </a:t>
            </a:r>
            <a:r>
              <a:rPr lang="en-GB"/>
              <a:t>author's’</a:t>
            </a:r>
            <a:r>
              <a:rPr lang="en-GB"/>
              <a:t> choices:</a:t>
            </a:r>
            <a:endParaRPr/>
          </a:p>
          <a:p>
            <a:pPr indent="-311150" lvl="0" marL="457200" rtl="0" algn="l">
              <a:spcBef>
                <a:spcPts val="1600"/>
              </a:spcBef>
              <a:spcAft>
                <a:spcPts val="0"/>
              </a:spcAft>
              <a:buSzPts val="1300"/>
              <a:buChar char="●"/>
            </a:pPr>
            <a:r>
              <a:rPr lang="en-GB"/>
              <a:t>DDPG </a:t>
            </a:r>
            <a:r>
              <a:rPr lang="en-GB"/>
              <a:t>(Deep Deterministic Policy Gradient) </a:t>
            </a:r>
            <a:r>
              <a:rPr lang="en-GB"/>
              <a:t> vs SAC (</a:t>
            </a:r>
            <a:r>
              <a:rPr lang="en-GB"/>
              <a:t>Soft Actor Critic): We write our own implementation of SAC to quantify the benefits of using DDPG over SAC.</a:t>
            </a:r>
            <a:endParaRPr/>
          </a:p>
          <a:p>
            <a:pPr indent="-311150" lvl="0" marL="457200" rtl="0" algn="l">
              <a:spcBef>
                <a:spcPts val="0"/>
              </a:spcBef>
              <a:spcAft>
                <a:spcPts val="0"/>
              </a:spcAft>
              <a:buSzPts val="1300"/>
              <a:buChar char="●"/>
            </a:pPr>
            <a:r>
              <a:rPr lang="en-GB"/>
              <a:t>We vary the n step returns that the agent uses for training from 3 to 1 and 5 to find the differences introduced by this</a:t>
            </a:r>
            <a:endParaRPr/>
          </a:p>
          <a:p>
            <a:pPr indent="-311150" lvl="0" marL="457200" rtl="0" algn="l">
              <a:spcBef>
                <a:spcPts val="0"/>
              </a:spcBef>
              <a:spcAft>
                <a:spcPts val="0"/>
              </a:spcAft>
              <a:buSzPts val="1300"/>
              <a:buChar char="●"/>
            </a:pPr>
            <a:r>
              <a:rPr lang="en-GB"/>
              <a:t>We use a buffer size of 100k time steps in place of the 1 Million Time steps to find the difference</a:t>
            </a:r>
            <a:endParaRPr/>
          </a:p>
          <a:p>
            <a:pPr indent="-311150" lvl="0" marL="457200" rtl="0" algn="l">
              <a:spcBef>
                <a:spcPts val="0"/>
              </a:spcBef>
              <a:spcAft>
                <a:spcPts val="0"/>
              </a:spcAft>
              <a:buSzPts val="1300"/>
              <a:buChar char="●"/>
            </a:pPr>
            <a:r>
              <a:rPr lang="en-GB"/>
              <a:t>The authors use a exploration schedule that linearly decays through the experiment, we replace it with a single constant exploration rate to find the difference</a:t>
            </a:r>
            <a:endParaRPr/>
          </a:p>
          <a:p>
            <a:pPr indent="0" lvl="0" marL="0" rtl="0" algn="l">
              <a:spcBef>
                <a:spcPts val="1600"/>
              </a:spcBef>
              <a:spcAft>
                <a:spcPts val="1600"/>
              </a:spcAft>
              <a:buNone/>
            </a:pPr>
            <a:r>
              <a:rPr lang="en-GB"/>
              <a:t>In all the experiments, we find the that the authors make the right choice. We also however note that the improvement from DDPG was overstated, given that they compared it to a vanilla SAC implementation, and our implementation brings closed results.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337" name="Google Shape;337;p34"/>
          <p:cNvSpPr txBox="1"/>
          <p:nvPr>
            <p:ph idx="1" type="body"/>
          </p:nvPr>
        </p:nvSpPr>
        <p:spPr>
          <a:xfrm>
            <a:off x="1297500" y="1472250"/>
            <a:ext cx="7038900" cy="2789700"/>
          </a:xfrm>
          <a:prstGeom prst="rect">
            <a:avLst/>
          </a:prstGeom>
        </p:spPr>
        <p:txBody>
          <a:bodyPr anchorCtr="0" anchor="t" bIns="91425" lIns="91425" spcFirstLastPara="1" rIns="91425" wrap="square" tIns="91425">
            <a:noAutofit/>
          </a:bodyPr>
          <a:lstStyle/>
          <a:p>
            <a:pPr indent="-311150" lvl="0" marL="457200" rtl="0" algn="l">
              <a:spcBef>
                <a:spcPts val="1000"/>
              </a:spcBef>
              <a:spcAft>
                <a:spcPts val="0"/>
              </a:spcAft>
              <a:buSzPts val="1300"/>
              <a:buChar char="●"/>
            </a:pPr>
            <a:r>
              <a:rPr lang="en-GB"/>
              <a:t>We reproduced the code of DrQ-v2 which is by far the best implementation in model-free algorithms of hard visual tasks. The results that we got for easy and medium tasks of the DeepMind Suite closely resemble those of the authors. </a:t>
            </a:r>
            <a:endParaRPr/>
          </a:p>
          <a:p>
            <a:pPr indent="-311150" lvl="0" marL="457200" rtl="0" algn="l">
              <a:spcBef>
                <a:spcPts val="0"/>
              </a:spcBef>
              <a:spcAft>
                <a:spcPts val="0"/>
              </a:spcAft>
              <a:buSzPts val="1300"/>
              <a:buChar char="●"/>
            </a:pPr>
            <a:r>
              <a:rPr lang="en-GB"/>
              <a:t>We developed our own implementation of the SAC algorithm to be able to do a more thorough analysis. We plan to implement further AC algorithms due to the encouraging results that we got.</a:t>
            </a:r>
            <a:endParaRPr/>
          </a:p>
          <a:p>
            <a:pPr indent="-311150" lvl="0" marL="457200" rtl="0" algn="l">
              <a:spcBef>
                <a:spcPts val="0"/>
              </a:spcBef>
              <a:spcAft>
                <a:spcPts val="0"/>
              </a:spcAft>
              <a:buSzPts val="1300"/>
              <a:buChar char="●"/>
            </a:pPr>
            <a:r>
              <a:rPr lang="en-GB"/>
              <a:t>We performed multiple ablation studies to gain a grasp of which hyper-parameters make the model work well. This also gave us further exploratory ideas that can be explored, in terms of both hyper-parameters and algorithmic changes. </a:t>
            </a:r>
            <a:endParaRPr/>
          </a:p>
          <a:p>
            <a:pPr indent="-311150" lvl="0" marL="457200" rtl="0" algn="l">
              <a:spcBef>
                <a:spcPts val="0"/>
              </a:spcBef>
              <a:spcAft>
                <a:spcPts val="0"/>
              </a:spcAft>
              <a:buSzPts val="1300"/>
              <a:buChar char="●"/>
            </a:pPr>
            <a:r>
              <a:rPr lang="en-GB"/>
              <a:t>We will use these leanings to further extend our analysis to these tasks in the future for the MLRC challenge.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5"/>
          <p:cNvSpPr txBox="1"/>
          <p:nvPr>
            <p:ph type="title"/>
          </p:nvPr>
        </p:nvSpPr>
        <p:spPr>
          <a:xfrm>
            <a:off x="1297500" y="19939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Contents</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Introduction</a:t>
            </a:r>
            <a:endParaRPr sz="1800">
              <a:solidFill>
                <a:srgbClr val="CACACA"/>
              </a:solidFill>
              <a:latin typeface="Montserrat"/>
              <a:ea typeface="Montserrat"/>
              <a:cs typeface="Montserrat"/>
              <a:sym typeface="Montserrat"/>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Scope Of Reproducibility</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Methodology</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Results - Ablation and Videos</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Conclusion</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a:t>
            </a:r>
            <a:endParaRPr/>
          </a:p>
        </p:txBody>
      </p:sp>
      <p:sp>
        <p:nvSpPr>
          <p:cNvPr id="245" name="Google Shape;245;p19"/>
          <p:cNvSpPr txBox="1"/>
          <p:nvPr>
            <p:ph idx="1" type="body"/>
          </p:nvPr>
        </p:nvSpPr>
        <p:spPr>
          <a:xfrm>
            <a:off x="1297500" y="1500800"/>
            <a:ext cx="6986100" cy="2468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It has long been difficult to develop sample-efficient continuous control algorithms for reinforcement learning that can view high-dimensional images.</a:t>
            </a:r>
            <a:endParaRPr/>
          </a:p>
          <a:p>
            <a:pPr indent="-311150" lvl="0" marL="457200" rtl="0" algn="l">
              <a:spcBef>
                <a:spcPts val="1000"/>
              </a:spcBef>
              <a:spcAft>
                <a:spcPts val="0"/>
              </a:spcAft>
              <a:buSzPts val="1300"/>
              <a:buChar char="●"/>
            </a:pPr>
            <a:r>
              <a:rPr lang="en-GB"/>
              <a:t>The RL community has made a tremendous effort on this topic, boosting sample efficiency dramatically.</a:t>
            </a:r>
            <a:endParaRPr/>
          </a:p>
          <a:p>
            <a:pPr indent="-311150" lvl="0" marL="457200" rtl="0" algn="l">
              <a:spcBef>
                <a:spcPts val="1000"/>
              </a:spcBef>
              <a:spcAft>
                <a:spcPts val="0"/>
              </a:spcAft>
              <a:buSzPts val="1300"/>
              <a:buChar char="●"/>
            </a:pPr>
            <a:r>
              <a:rPr lang="en-GB"/>
              <a:t>However, they have proved to be inadequate for solving complex visual tasks such as those given in the DeepMind Control Suite.</a:t>
            </a:r>
            <a:endParaRPr/>
          </a:p>
          <a:p>
            <a:pPr indent="-311150" lvl="0" marL="457200" rtl="0" algn="l">
              <a:spcBef>
                <a:spcPts val="1000"/>
              </a:spcBef>
              <a:spcAft>
                <a:spcPts val="1600"/>
              </a:spcAft>
              <a:buSzPts val="1300"/>
              <a:buChar char="●"/>
            </a:pPr>
            <a:r>
              <a:rPr lang="en-GB"/>
              <a:t>Even the state-of-the-art algorithms turns out to be computationally heavy and hence need distributed GPU support.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 DrQ-v2</a:t>
            </a:r>
            <a:endParaRPr/>
          </a:p>
        </p:txBody>
      </p:sp>
      <p:sp>
        <p:nvSpPr>
          <p:cNvPr id="251" name="Google Shape;251;p20"/>
          <p:cNvSpPr txBox="1"/>
          <p:nvPr>
            <p:ph idx="1" type="body"/>
          </p:nvPr>
        </p:nvSpPr>
        <p:spPr>
          <a:xfrm>
            <a:off x="1297500" y="1500800"/>
            <a:ext cx="6986100" cy="2885100"/>
          </a:xfrm>
          <a:prstGeom prst="rect">
            <a:avLst/>
          </a:prstGeom>
        </p:spPr>
        <p:txBody>
          <a:bodyPr anchorCtr="0" anchor="t" bIns="91425" lIns="91425" spcFirstLastPara="1" rIns="91425" wrap="square" tIns="91425">
            <a:noAutofit/>
          </a:bodyPr>
          <a:lstStyle/>
          <a:p>
            <a:pPr indent="-311150" lvl="0" marL="457200" rtl="0" algn="l">
              <a:spcBef>
                <a:spcPts val="1000"/>
              </a:spcBef>
              <a:spcAft>
                <a:spcPts val="0"/>
              </a:spcAft>
              <a:buSzPts val="1300"/>
              <a:buChar char="●"/>
            </a:pPr>
            <a:r>
              <a:rPr lang="en-GB"/>
              <a:t>DrQ-v2 is a model-free reinforcement learning (RL) algorithm for visual continuous control.</a:t>
            </a:r>
            <a:endParaRPr/>
          </a:p>
          <a:p>
            <a:pPr indent="-311150" lvl="0" marL="457200" rtl="0" algn="l">
              <a:spcBef>
                <a:spcPts val="1000"/>
              </a:spcBef>
              <a:spcAft>
                <a:spcPts val="0"/>
              </a:spcAft>
              <a:buSzPts val="1300"/>
              <a:buChar char="●"/>
            </a:pPr>
            <a:r>
              <a:rPr lang="en-GB"/>
              <a:t>DrQ-v2 provides significant improvements in sample efficiency across tasks from the DeepMind Control Suite.</a:t>
            </a:r>
            <a:endParaRPr/>
          </a:p>
          <a:p>
            <a:pPr indent="-298450" lvl="1" marL="914400" rtl="0" algn="l">
              <a:spcBef>
                <a:spcPts val="0"/>
              </a:spcBef>
              <a:spcAft>
                <a:spcPts val="0"/>
              </a:spcAft>
              <a:buSzPts val="1100"/>
              <a:buChar char="○"/>
            </a:pPr>
            <a:r>
              <a:rPr lang="en-GB"/>
              <a:t>Based on the idea of data augmentations to better capture pixels</a:t>
            </a:r>
            <a:endParaRPr/>
          </a:p>
          <a:p>
            <a:pPr indent="-298450" lvl="1" marL="914400" rtl="0" algn="l">
              <a:spcBef>
                <a:spcPts val="0"/>
              </a:spcBef>
              <a:spcAft>
                <a:spcPts val="0"/>
              </a:spcAft>
              <a:buSzPts val="1100"/>
              <a:buChar char="○"/>
            </a:pPr>
            <a:r>
              <a:rPr lang="en-GB"/>
              <a:t>Best model-free algorithm to have solved such hard visual control problems</a:t>
            </a:r>
            <a:endParaRPr/>
          </a:p>
          <a:p>
            <a:pPr indent="-311150" lvl="0" marL="457200" rtl="0" algn="l">
              <a:spcBef>
                <a:spcPts val="1000"/>
              </a:spcBef>
              <a:spcAft>
                <a:spcPts val="0"/>
              </a:spcAft>
              <a:buSzPts val="1300"/>
              <a:buChar char="●"/>
            </a:pPr>
            <a:r>
              <a:rPr lang="en-GB"/>
              <a:t>DrQ-v2 is significantly better than DrQ, the previous version of the same algorithm.</a:t>
            </a:r>
            <a:endParaRPr/>
          </a:p>
          <a:p>
            <a:pPr indent="-298450" lvl="1" marL="914400" rtl="0" algn="l">
              <a:spcBef>
                <a:spcPts val="0"/>
              </a:spcBef>
              <a:spcAft>
                <a:spcPts val="0"/>
              </a:spcAft>
              <a:buSzPts val="1100"/>
              <a:buChar char="○"/>
            </a:pPr>
            <a:r>
              <a:rPr lang="en-GB"/>
              <a:t>Foundational changed from SAC to DDPG (Deep Deterministic Policy Gradient).</a:t>
            </a:r>
            <a:endParaRPr/>
          </a:p>
          <a:p>
            <a:pPr indent="-298450" lvl="1" marL="914400" rtl="0" algn="l">
              <a:spcBef>
                <a:spcPts val="0"/>
              </a:spcBef>
              <a:spcAft>
                <a:spcPts val="0"/>
              </a:spcAft>
              <a:buSzPts val="1100"/>
              <a:buChar char="○"/>
            </a:pPr>
            <a:r>
              <a:rPr lang="en-GB"/>
              <a:t>Uses the novel technique of bilinear interpolation of nearby pixels after data augmentation.</a:t>
            </a:r>
            <a:endParaRPr/>
          </a:p>
          <a:p>
            <a:pPr indent="-298450" lvl="1" marL="914400" rtl="0" algn="l">
              <a:spcBef>
                <a:spcPts val="0"/>
              </a:spcBef>
              <a:spcAft>
                <a:spcPts val="0"/>
              </a:spcAft>
              <a:buSzPts val="1100"/>
              <a:buChar char="○"/>
            </a:pPr>
            <a:r>
              <a:rPr lang="en-GB"/>
              <a:t>Adds noise randomly drawn from N(0, σ</a:t>
            </a:r>
            <a:r>
              <a:rPr baseline="30000" lang="en-GB"/>
              <a:t>2</a:t>
            </a:r>
            <a:r>
              <a:rPr lang="en-GB"/>
              <a:t>) to let the agent explore in the starting episodes.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Introduction: DrQ-v2</a:t>
            </a:r>
            <a:endParaRPr/>
          </a:p>
        </p:txBody>
      </p:sp>
      <p:sp>
        <p:nvSpPr>
          <p:cNvPr id="257" name="Google Shape;257;p21"/>
          <p:cNvSpPr txBox="1"/>
          <p:nvPr>
            <p:ph idx="1" type="body"/>
          </p:nvPr>
        </p:nvSpPr>
        <p:spPr>
          <a:xfrm>
            <a:off x="525250" y="1493525"/>
            <a:ext cx="4851300" cy="2885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Main features of DrQ-v2 that makes it better in performance and efficiency:</a:t>
            </a:r>
            <a:endParaRPr/>
          </a:p>
          <a:p>
            <a:pPr indent="-298450" lvl="1" marL="914400" rtl="0" algn="l">
              <a:spcBef>
                <a:spcPts val="0"/>
              </a:spcBef>
              <a:spcAft>
                <a:spcPts val="0"/>
              </a:spcAft>
              <a:buSzPts val="1100"/>
              <a:buChar char="○"/>
            </a:pPr>
            <a:r>
              <a:rPr lang="en-GB"/>
              <a:t>Size of the replay buffer has been increased 10 times with the belief that it will allow the agent to learn more about the environment at once.</a:t>
            </a:r>
            <a:endParaRPr/>
          </a:p>
          <a:p>
            <a:pPr indent="-298450" lvl="1" marL="914400" rtl="0" algn="l">
              <a:spcBef>
                <a:spcPts val="0"/>
              </a:spcBef>
              <a:spcAft>
                <a:spcPts val="0"/>
              </a:spcAft>
              <a:buSzPts val="1100"/>
              <a:buChar char="○"/>
            </a:pPr>
            <a:r>
              <a:rPr lang="en-GB"/>
              <a:t>The increased memory is adjusted with a smaller batch size of 256.</a:t>
            </a:r>
            <a:endParaRPr/>
          </a:p>
          <a:p>
            <a:pPr indent="-298450" lvl="1" marL="914400" rtl="0" algn="l">
              <a:spcBef>
                <a:spcPts val="0"/>
              </a:spcBef>
              <a:spcAft>
                <a:spcPts val="0"/>
              </a:spcAft>
              <a:buSzPts val="1100"/>
              <a:buChar char="○"/>
            </a:pPr>
            <a:r>
              <a:rPr lang="en-GB"/>
              <a:t>It does well against the standard algorithms in the domain that have the batch size set to 512.</a:t>
            </a:r>
            <a:endParaRPr/>
          </a:p>
          <a:p>
            <a:pPr indent="-298450" lvl="1" marL="914400" rtl="0" algn="l">
              <a:spcBef>
                <a:spcPts val="0"/>
              </a:spcBef>
              <a:spcAft>
                <a:spcPts val="0"/>
              </a:spcAft>
              <a:buSzPts val="1100"/>
              <a:buChar char="○"/>
            </a:pPr>
            <a:r>
              <a:rPr lang="en-GB"/>
              <a:t>The learning rate has been reduced to 0.0001 from 0.001 with the belief that the learning will be more stable.</a:t>
            </a:r>
            <a:endParaRPr/>
          </a:p>
          <a:p>
            <a:pPr indent="0" lvl="0" marL="0" rtl="0" algn="l">
              <a:spcBef>
                <a:spcPts val="0"/>
              </a:spcBef>
              <a:spcAft>
                <a:spcPts val="0"/>
              </a:spcAft>
              <a:buNone/>
            </a:pPr>
            <a:r>
              <a:t/>
            </a:r>
            <a:endParaRPr/>
          </a:p>
        </p:txBody>
      </p:sp>
      <p:pic>
        <p:nvPicPr>
          <p:cNvPr id="258" name="Google Shape;258;p21"/>
          <p:cNvPicPr preferRelativeResize="0"/>
          <p:nvPr/>
        </p:nvPicPr>
        <p:blipFill>
          <a:blip r:embed="rId3">
            <a:alphaModFix/>
          </a:blip>
          <a:stretch>
            <a:fillRect/>
          </a:stretch>
        </p:blipFill>
        <p:spPr>
          <a:xfrm>
            <a:off x="5376550" y="1493525"/>
            <a:ext cx="3614452" cy="24988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Image Augmentation &amp; Encoder</a:t>
            </a:r>
            <a:endParaRPr/>
          </a:p>
        </p:txBody>
      </p:sp>
      <p:sp>
        <p:nvSpPr>
          <p:cNvPr id="264" name="Google Shape;264;p22"/>
          <p:cNvSpPr txBox="1"/>
          <p:nvPr>
            <p:ph idx="1" type="body"/>
          </p:nvPr>
        </p:nvSpPr>
        <p:spPr>
          <a:xfrm>
            <a:off x="1297500" y="1175625"/>
            <a:ext cx="7038900" cy="3387900"/>
          </a:xfrm>
          <a:prstGeom prst="rect">
            <a:avLst/>
          </a:prstGeom>
        </p:spPr>
        <p:txBody>
          <a:bodyPr anchorCtr="0" anchor="t" bIns="91425" lIns="91425" spcFirstLastPara="1" rIns="91425" wrap="square" tIns="91425">
            <a:noAutofit/>
          </a:bodyPr>
          <a:lstStyle/>
          <a:p>
            <a:pPr indent="-311150" lvl="0" marL="457200" rtl="0" algn="l">
              <a:spcBef>
                <a:spcPts val="1000"/>
              </a:spcBef>
              <a:spcAft>
                <a:spcPts val="0"/>
              </a:spcAft>
              <a:buSzPts val="1300"/>
              <a:buChar char="●"/>
            </a:pPr>
            <a:r>
              <a:rPr lang="en-GB"/>
              <a:t>Image augmentation is done by applying random shifts.</a:t>
            </a:r>
            <a:endParaRPr/>
          </a:p>
          <a:p>
            <a:pPr indent="-311150" lvl="0" marL="457200" rtl="0" algn="l">
              <a:spcBef>
                <a:spcPts val="1000"/>
              </a:spcBef>
              <a:spcAft>
                <a:spcPts val="0"/>
              </a:spcAft>
              <a:buSzPts val="1300"/>
              <a:buChar char="●"/>
            </a:pPr>
            <a:r>
              <a:rPr lang="en-GB"/>
              <a:t>Original image is first padded 4 pixels on each side of 84x84 pixels and a crop is then selected at random that gives an image with a +4 or -4 shift to the image.</a:t>
            </a:r>
            <a:endParaRPr/>
          </a:p>
          <a:p>
            <a:pPr indent="-311150" lvl="0" marL="457200" rtl="0" algn="l">
              <a:spcBef>
                <a:spcPts val="1000"/>
              </a:spcBef>
              <a:spcAft>
                <a:spcPts val="0"/>
              </a:spcAft>
              <a:buSzPts val="1300"/>
              <a:buChar char="●"/>
            </a:pPr>
            <a:r>
              <a:rPr lang="en-GB"/>
              <a:t>Bilinear interpolation is done which is nothing but averaging the values of nearby pixels after data augmentation.</a:t>
            </a:r>
            <a:endParaRPr/>
          </a:p>
          <a:p>
            <a:pPr indent="0" lvl="0" marL="457200" rtl="0" algn="l">
              <a:spcBef>
                <a:spcPts val="0"/>
              </a:spcBef>
              <a:spcAft>
                <a:spcPts val="0"/>
              </a:spcAft>
              <a:buNone/>
            </a:pPr>
            <a:r>
              <a:t/>
            </a:r>
            <a:endParaRPr/>
          </a:p>
          <a:p>
            <a:pPr indent="-311150" lvl="0" marL="457200" rtl="0" algn="l">
              <a:spcBef>
                <a:spcPts val="0"/>
              </a:spcBef>
              <a:spcAft>
                <a:spcPts val="0"/>
              </a:spcAft>
              <a:buSzPts val="1300"/>
              <a:buChar char="●"/>
            </a:pPr>
            <a:r>
              <a:rPr lang="en-GB"/>
              <a:t>Convolutional encoder is used to embed the augmented picture observation into a low-dimensional latent vector.</a:t>
            </a:r>
            <a:endParaRPr/>
          </a:p>
          <a:p>
            <a:pPr indent="-311150" lvl="0" marL="457200" rtl="0" algn="l">
              <a:spcBef>
                <a:spcPts val="1000"/>
              </a:spcBef>
              <a:spcAft>
                <a:spcPts val="0"/>
              </a:spcAft>
              <a:buSzPts val="1300"/>
              <a:buChar char="●"/>
            </a:pPr>
            <a:r>
              <a:rPr lang="en-GB"/>
              <a:t>The encoder used is the same as that used in SAC-AE.</a:t>
            </a:r>
            <a:endParaRPr/>
          </a:p>
          <a:p>
            <a:pPr indent="-311150" lvl="0" marL="457200" rtl="0" algn="l">
              <a:spcBef>
                <a:spcPts val="1000"/>
              </a:spcBef>
              <a:spcAft>
                <a:spcPts val="0"/>
              </a:spcAft>
              <a:buSzPts val="1300"/>
              <a:buChar char="●"/>
            </a:pPr>
            <a:r>
              <a:rPr lang="en-GB"/>
              <a:t>This can be described by the function h = f (aug(x)).</a:t>
            </a:r>
            <a:endParaRPr/>
          </a:p>
          <a:p>
            <a:pPr indent="-298450" lvl="1" marL="914400" rtl="0" algn="l">
              <a:spcBef>
                <a:spcPts val="0"/>
              </a:spcBef>
              <a:spcAft>
                <a:spcPts val="0"/>
              </a:spcAft>
              <a:buSzPts val="1100"/>
              <a:buChar char="○"/>
            </a:pPr>
            <a:r>
              <a:rPr lang="en-GB" sz="1300"/>
              <a:t>aug(x) is the augmented image and f is the encoder.</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Actor-Critic Algorithm</a:t>
            </a:r>
            <a:endParaRPr/>
          </a:p>
        </p:txBody>
      </p:sp>
      <p:sp>
        <p:nvSpPr>
          <p:cNvPr id="270" name="Google Shape;270;p23"/>
          <p:cNvSpPr txBox="1"/>
          <p:nvPr>
            <p:ph idx="1" type="body"/>
          </p:nvPr>
        </p:nvSpPr>
        <p:spPr>
          <a:xfrm>
            <a:off x="1297500" y="1107975"/>
            <a:ext cx="7038900" cy="3656700"/>
          </a:xfrm>
          <a:prstGeom prst="rect">
            <a:avLst/>
          </a:prstGeom>
        </p:spPr>
        <p:txBody>
          <a:bodyPr anchorCtr="0" anchor="t" bIns="91425" lIns="91425" spcFirstLastPara="1" rIns="91425" wrap="square" tIns="91425">
            <a:noAutofit/>
          </a:bodyPr>
          <a:lstStyle/>
          <a:p>
            <a:pPr indent="-311150" lvl="0" marL="457200" rtl="0" algn="l">
              <a:spcBef>
                <a:spcPts val="1000"/>
              </a:spcBef>
              <a:spcAft>
                <a:spcPts val="0"/>
              </a:spcAft>
              <a:buSzPts val="1300"/>
              <a:buChar char="●"/>
            </a:pPr>
            <a:r>
              <a:rPr lang="en-GB"/>
              <a:t>DDPG has been used as the foundational actor-critic RL algorithm.</a:t>
            </a:r>
            <a:endParaRPr/>
          </a:p>
          <a:p>
            <a:pPr indent="-311150" lvl="0" marL="457200" rtl="0" algn="l">
              <a:spcBef>
                <a:spcPts val="1000"/>
              </a:spcBef>
              <a:spcAft>
                <a:spcPts val="0"/>
              </a:spcAft>
              <a:buSzPts val="1300"/>
              <a:buChar char="●"/>
            </a:pPr>
            <a:r>
              <a:rPr lang="en-GB"/>
              <a:t>TD error is then calculated using n-step returns.</a:t>
            </a:r>
            <a:endParaRPr/>
          </a:p>
          <a:p>
            <a:pPr indent="-298450" lvl="1" marL="914400" rtl="0" algn="l">
              <a:spcBef>
                <a:spcPts val="0"/>
              </a:spcBef>
              <a:spcAft>
                <a:spcPts val="0"/>
              </a:spcAft>
              <a:buSzPts val="1100"/>
              <a:buChar char="○"/>
            </a:pPr>
            <a:r>
              <a:rPr lang="en-GB"/>
              <a:t>This accelerates the spread of rewards and advances learning in general.</a:t>
            </a:r>
            <a:endParaRPr/>
          </a:p>
          <a:p>
            <a:pPr indent="-311150" lvl="0" marL="457200" rtl="0" algn="l">
              <a:spcBef>
                <a:spcPts val="1000"/>
              </a:spcBef>
              <a:spcAft>
                <a:spcPts val="0"/>
              </a:spcAft>
              <a:buSzPts val="1300"/>
              <a:buChar char="●"/>
            </a:pPr>
            <a:r>
              <a:rPr lang="en-GB"/>
              <a:t>Finally, double Q-learning has been used to reduce overestimation bias.</a:t>
            </a:r>
            <a:endParaRPr/>
          </a:p>
          <a:p>
            <a:pPr indent="-311150" lvl="0" marL="457200" rtl="0" algn="l">
              <a:spcBef>
                <a:spcPts val="1000"/>
              </a:spcBef>
              <a:spcAft>
                <a:spcPts val="0"/>
              </a:spcAft>
              <a:buSzPts val="1300"/>
              <a:buChar char="●"/>
            </a:pPr>
            <a:r>
              <a:rPr lang="en-GB"/>
              <a:t>Two functions to be learnt are Q</a:t>
            </a:r>
            <a:r>
              <a:rPr baseline="-25000" lang="en-GB"/>
              <a:t>θ1</a:t>
            </a:r>
            <a:r>
              <a:rPr lang="en-GB"/>
              <a:t>and Q</a:t>
            </a:r>
            <a:r>
              <a:rPr baseline="-25000" lang="en-GB"/>
              <a:t>θ2</a:t>
            </a:r>
            <a:r>
              <a:rPr lang="en-GB"/>
              <a:t>.</a:t>
            </a:r>
            <a:endParaRPr/>
          </a:p>
          <a:p>
            <a:pPr indent="-298450" lvl="1" marL="914400" rtl="0" algn="l">
              <a:spcBef>
                <a:spcPts val="0"/>
              </a:spcBef>
              <a:spcAft>
                <a:spcPts val="0"/>
              </a:spcAft>
              <a:buSzPts val="1100"/>
              <a:buChar char="○"/>
            </a:pPr>
            <a:r>
              <a:rPr lang="en-GB"/>
              <a:t>Transitions are sampled from the replay buffer D as τ = (x</a:t>
            </a:r>
            <a:r>
              <a:rPr baseline="-25000" lang="en-GB"/>
              <a:t>t</a:t>
            </a:r>
            <a:r>
              <a:rPr lang="en-GB"/>
              <a:t>, at , r</a:t>
            </a:r>
            <a:r>
              <a:rPr baseline="-25000" lang="en-GB"/>
              <a:t>t:t+n-1</a:t>
            </a:r>
            <a:r>
              <a:rPr lang="en-GB"/>
              <a:t> , x</a:t>
            </a:r>
            <a:r>
              <a:rPr baseline="-25000" lang="en-GB"/>
              <a:t>t+n</a:t>
            </a:r>
            <a:r>
              <a:rPr lang="en-GB"/>
              <a:t> ).</a:t>
            </a:r>
            <a:endParaRPr/>
          </a:p>
          <a:p>
            <a:pPr indent="-311150" lvl="0" marL="457200" rtl="0" algn="l">
              <a:spcBef>
                <a:spcPts val="1000"/>
              </a:spcBef>
              <a:spcAft>
                <a:spcPts val="0"/>
              </a:spcAft>
              <a:buSzPts val="1300"/>
              <a:buChar char="●"/>
            </a:pPr>
            <a:r>
              <a:rPr lang="en-GB"/>
              <a:t>Losses are computed as L</a:t>
            </a:r>
            <a:r>
              <a:rPr baseline="-25000" lang="en-GB"/>
              <a:t>θi</a:t>
            </a:r>
            <a:r>
              <a:rPr lang="en-GB"/>
              <a:t> = E</a:t>
            </a:r>
            <a:r>
              <a:rPr baseline="-25000" lang="en-GB"/>
              <a:t>τ ∼ D</a:t>
            </a:r>
            <a:r>
              <a:rPr lang="en-GB"/>
              <a:t> [Q</a:t>
            </a:r>
            <a:r>
              <a:rPr baseline="-25000" lang="en-GB"/>
              <a:t>θi</a:t>
            </a:r>
            <a:r>
              <a:rPr lang="en-GB"/>
              <a:t> (x</a:t>
            </a:r>
            <a:r>
              <a:rPr baseline="-25000" lang="en-GB"/>
              <a:t>t</a:t>
            </a:r>
            <a:r>
              <a:rPr lang="en-GB"/>
              <a:t> , a</a:t>
            </a:r>
            <a:r>
              <a:rPr baseline="-25000" lang="en-GB"/>
              <a:t>t</a:t>
            </a:r>
            <a:r>
              <a:rPr lang="en-GB"/>
              <a:t> ) - y]</a:t>
            </a:r>
            <a:r>
              <a:rPr baseline="30000" lang="en-GB"/>
              <a:t>2</a:t>
            </a:r>
            <a:r>
              <a:rPr lang="en-GB"/>
              <a:t>, for i = 1, 2.</a:t>
            </a:r>
            <a:endParaRPr/>
          </a:p>
          <a:p>
            <a:pPr indent="-311150" lvl="0" marL="457200" rtl="0" algn="l">
              <a:spcBef>
                <a:spcPts val="1000"/>
              </a:spcBef>
              <a:spcAft>
                <a:spcPts val="0"/>
              </a:spcAft>
              <a:buSzPts val="1300"/>
              <a:buChar char="●"/>
            </a:pPr>
            <a:r>
              <a:rPr lang="en-GB"/>
              <a:t>TD target y in the above equation is y = ∑</a:t>
            </a:r>
            <a:r>
              <a:rPr baseline="-25000" lang="en-GB"/>
              <a:t>i</a:t>
            </a:r>
            <a:r>
              <a:rPr lang="en-GB"/>
              <a:t> γ</a:t>
            </a:r>
            <a:r>
              <a:rPr baseline="30000" lang="en-GB"/>
              <a:t>i</a:t>
            </a:r>
            <a:r>
              <a:rPr lang="en-GB"/>
              <a:t> r</a:t>
            </a:r>
            <a:r>
              <a:rPr baseline="-25000" lang="en-GB"/>
              <a:t>t+i</a:t>
            </a:r>
            <a:r>
              <a:rPr lang="en-GB"/>
              <a:t> + γ</a:t>
            </a:r>
            <a:r>
              <a:rPr baseline="30000" lang="en-GB"/>
              <a:t>n</a:t>
            </a:r>
            <a:r>
              <a:rPr lang="en-GB"/>
              <a:t> min</a:t>
            </a:r>
            <a:r>
              <a:rPr baseline="-25000" lang="en-GB"/>
              <a:t>i=1,2</a:t>
            </a:r>
            <a:r>
              <a:rPr lang="en-GB"/>
              <a:t> Q</a:t>
            </a:r>
            <a:r>
              <a:rPr baseline="-25000" lang="en-GB"/>
              <a:t>θi</a:t>
            </a:r>
            <a:r>
              <a:rPr lang="en-GB"/>
              <a:t> (</a:t>
            </a:r>
            <a:r>
              <a:rPr b="1" lang="en-GB"/>
              <a:t>x</a:t>
            </a:r>
            <a:r>
              <a:rPr baseline="-25000" lang="en-GB"/>
              <a:t>t+n</a:t>
            </a:r>
            <a:r>
              <a:rPr lang="en-GB"/>
              <a:t> , </a:t>
            </a:r>
            <a:r>
              <a:rPr b="1" lang="en-GB"/>
              <a:t>a</a:t>
            </a:r>
            <a:r>
              <a:rPr baseline="-25000" lang="en-GB"/>
              <a:t>t+n</a:t>
            </a:r>
            <a:r>
              <a:rPr lang="en-GB"/>
              <a:t> )</a:t>
            </a:r>
            <a:endParaRPr/>
          </a:p>
          <a:p>
            <a:pPr indent="-298450" lvl="1" marL="914400" rtl="0" algn="l">
              <a:spcBef>
                <a:spcPts val="0"/>
              </a:spcBef>
              <a:spcAft>
                <a:spcPts val="0"/>
              </a:spcAft>
              <a:buSzPts val="1100"/>
              <a:buChar char="○"/>
            </a:pPr>
            <a:r>
              <a:rPr b="1" lang="en-GB"/>
              <a:t>h</a:t>
            </a:r>
            <a:r>
              <a:rPr b="1" baseline="-25000" lang="en-GB"/>
              <a:t>t</a:t>
            </a:r>
            <a:r>
              <a:rPr lang="en-GB"/>
              <a:t> and </a:t>
            </a:r>
            <a:r>
              <a:rPr b="1" lang="en-GB"/>
              <a:t>h</a:t>
            </a:r>
            <a:r>
              <a:rPr b="1" baseline="-25000" lang="en-GB"/>
              <a:t>t</a:t>
            </a:r>
            <a:r>
              <a:rPr baseline="-25000" lang="en-GB"/>
              <a:t>+n</a:t>
            </a:r>
            <a:r>
              <a:rPr lang="en-GB"/>
              <a:t> are the encoder outputs as times t and t+n.</a:t>
            </a:r>
            <a:endParaRPr/>
          </a:p>
          <a:p>
            <a:pPr indent="-298450" lvl="1" marL="914400" rtl="0" algn="l">
              <a:spcBef>
                <a:spcPts val="0"/>
              </a:spcBef>
              <a:spcAft>
                <a:spcPts val="0"/>
              </a:spcAft>
              <a:buSzPts val="1100"/>
              <a:buChar char="○"/>
            </a:pPr>
            <a:r>
              <a:rPr b="1" lang="en-GB"/>
              <a:t>a</a:t>
            </a:r>
            <a:r>
              <a:rPr baseline="-25000" lang="en-GB"/>
              <a:t>t</a:t>
            </a:r>
            <a:r>
              <a:rPr lang="en-GB"/>
              <a:t>+n = π</a:t>
            </a:r>
            <a:r>
              <a:rPr baseline="-25000" lang="en-GB"/>
              <a:t>ϕ</a:t>
            </a:r>
            <a:r>
              <a:rPr lang="en-GB"/>
              <a:t> (</a:t>
            </a:r>
            <a:r>
              <a:rPr b="1" lang="en-GB"/>
              <a:t>h</a:t>
            </a:r>
            <a:r>
              <a:rPr baseline="-25000" lang="en-GB"/>
              <a:t>t+n</a:t>
            </a:r>
            <a:r>
              <a:rPr lang="en-GB"/>
              <a:t> ) + ϵ is the action as dictated by the policy with some additional noise.</a:t>
            </a:r>
            <a:endParaRPr/>
          </a:p>
          <a:p>
            <a:pPr indent="-298450" lvl="1" marL="914400" rtl="0" algn="l">
              <a:spcBef>
                <a:spcPts val="0"/>
              </a:spcBef>
              <a:spcAft>
                <a:spcPts val="0"/>
              </a:spcAft>
              <a:buSzPts val="1100"/>
              <a:buChar char="○"/>
            </a:pPr>
            <a:r>
              <a:rPr lang="en-GB"/>
              <a:t>ϵ</a:t>
            </a:r>
            <a:r>
              <a:rPr lang="en-GB"/>
              <a:t> is sampled from Normal distribution as ϵ ∼ N (0, σ</a:t>
            </a:r>
            <a:r>
              <a:rPr baseline="30000" lang="en-GB"/>
              <a:t>2</a:t>
            </a:r>
            <a:r>
              <a:rPr lang="en-GB"/>
              <a:t>).</a:t>
            </a:r>
            <a:endParaRPr/>
          </a:p>
          <a:p>
            <a:pPr indent="-311150" lvl="0" marL="457200" rtl="0" algn="l">
              <a:spcBef>
                <a:spcPts val="1000"/>
              </a:spcBef>
              <a:spcAft>
                <a:spcPts val="0"/>
              </a:spcAft>
              <a:buSzPts val="1300"/>
              <a:buChar char="●"/>
            </a:pPr>
            <a:r>
              <a:rPr lang="en-GB"/>
              <a:t>Lastly, the actor is trained by the function: L</a:t>
            </a:r>
            <a:r>
              <a:rPr baseline="-25000" lang="en-GB"/>
              <a:t>ϕ</a:t>
            </a:r>
            <a:r>
              <a:rPr lang="en-GB"/>
              <a:t>(D) = -E</a:t>
            </a:r>
            <a:r>
              <a:rPr baseline="-25000" lang="en-GB"/>
              <a:t>xt ∼ D</a:t>
            </a:r>
            <a:r>
              <a:rPr lang="en-GB"/>
              <a:t>[min</a:t>
            </a:r>
            <a:r>
              <a:rPr baseline="-25000" lang="en-GB"/>
              <a:t>i=1, 2</a:t>
            </a:r>
            <a:r>
              <a:rPr lang="en-GB"/>
              <a:t> Q</a:t>
            </a:r>
            <a:r>
              <a:rPr baseline="-25000" lang="en-GB"/>
              <a:t>θi</a:t>
            </a:r>
            <a:r>
              <a:rPr lang="en-GB"/>
              <a:t> (</a:t>
            </a:r>
            <a:r>
              <a:rPr b="1" lang="en-GB"/>
              <a:t>x</a:t>
            </a:r>
            <a:r>
              <a:rPr b="1" baseline="-25000" lang="en-GB"/>
              <a:t>t</a:t>
            </a:r>
            <a:r>
              <a:rPr b="1" lang="en-GB"/>
              <a:t> , a</a:t>
            </a:r>
            <a:r>
              <a:rPr b="1" baseline="-25000" lang="en-GB"/>
              <a:t>t</a:t>
            </a:r>
            <a:r>
              <a:rPr lang="en-GB"/>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a:t>
            </a:r>
            <a:endParaRPr/>
          </a:p>
        </p:txBody>
      </p:sp>
      <p:sp>
        <p:nvSpPr>
          <p:cNvPr id="276" name="Google Shape;276;p24"/>
          <p:cNvSpPr txBox="1"/>
          <p:nvPr>
            <p:ph idx="1" type="body"/>
          </p:nvPr>
        </p:nvSpPr>
        <p:spPr>
          <a:xfrm>
            <a:off x="1297500" y="1227900"/>
            <a:ext cx="7038900" cy="2687700"/>
          </a:xfrm>
          <a:prstGeom prst="rect">
            <a:avLst/>
          </a:prstGeom>
        </p:spPr>
        <p:txBody>
          <a:bodyPr anchorCtr="0" anchor="t" bIns="91425" lIns="91425" spcFirstLastPara="1" rIns="91425" wrap="square" tIns="91425">
            <a:noAutofit/>
          </a:bodyPr>
          <a:lstStyle/>
          <a:p>
            <a:pPr indent="-311150" lvl="0" marL="457200" rtl="0" algn="l">
              <a:spcBef>
                <a:spcPts val="1000"/>
              </a:spcBef>
              <a:spcAft>
                <a:spcPts val="0"/>
              </a:spcAft>
              <a:buSzPts val="1300"/>
              <a:buChar char="●"/>
            </a:pPr>
            <a:r>
              <a:rPr lang="en-GB"/>
              <a:t>We were able to reproduce most of the results by the authors. We executed our codes on Param-Shakti which is based on V100 GPU. </a:t>
            </a:r>
            <a:endParaRPr/>
          </a:p>
          <a:p>
            <a:pPr indent="-311150" lvl="0" marL="457200" rtl="0" algn="l">
              <a:spcBef>
                <a:spcPts val="0"/>
              </a:spcBef>
              <a:spcAft>
                <a:spcPts val="0"/>
              </a:spcAft>
              <a:buSzPts val="1300"/>
              <a:buChar char="●"/>
            </a:pPr>
            <a:r>
              <a:rPr lang="en-GB"/>
              <a:t>The entire DeepMind Control Suite was divided into easy, medium, and hard tasks. Each Easy task took 3.5 hours whereas each medium one took around 10 hours. </a:t>
            </a:r>
            <a:endParaRPr/>
          </a:p>
          <a:p>
            <a:pPr indent="-311150" lvl="0" marL="457200" rtl="0" algn="l">
              <a:spcBef>
                <a:spcPts val="0"/>
              </a:spcBef>
              <a:spcAft>
                <a:spcPts val="0"/>
              </a:spcAft>
              <a:buSzPts val="1300"/>
              <a:buChar char="●"/>
            </a:pPr>
            <a:r>
              <a:rPr lang="en-GB"/>
              <a:t>We were not able to reproduce the hard tasks because of restricted computational resources. Each hard tasks take around 86 hours of training according to the authors. </a:t>
            </a:r>
            <a:endParaRPr/>
          </a:p>
          <a:p>
            <a:pPr indent="-311150" lvl="0" marL="457200" rtl="0" algn="l">
              <a:spcBef>
                <a:spcPts val="0"/>
              </a:spcBef>
              <a:spcAft>
                <a:spcPts val="0"/>
              </a:spcAft>
              <a:buSzPts val="1300"/>
              <a:buChar char="●"/>
            </a:pPr>
            <a:r>
              <a:rPr lang="en-GB"/>
              <a:t>As part of the Ablation Study, we implemented our own version of SAC as it was not part of the code. </a:t>
            </a:r>
            <a:endParaRPr/>
          </a:p>
          <a:p>
            <a:pPr indent="-311150" lvl="0" marL="457200" rtl="0" algn="l">
              <a:spcBef>
                <a:spcPts val="0"/>
              </a:spcBef>
              <a:spcAft>
                <a:spcPts val="0"/>
              </a:spcAft>
              <a:buSzPts val="1300"/>
              <a:buChar char="●"/>
            </a:pPr>
            <a:r>
              <a:rPr lang="en-GB"/>
              <a:t>The experiment results that we reproduced against what has been claimed by the authors have been given in the next slide for easy and medium tasks in the DeepMind Control Suite.</a:t>
            </a:r>
            <a:endParaRPr/>
          </a:p>
          <a:p>
            <a:pPr indent="0" lvl="0" marL="0" rtl="0" algn="l">
              <a:spcBef>
                <a:spcPts val="1000"/>
              </a:spcBef>
              <a:spcAft>
                <a:spcPts val="0"/>
              </a:spcAft>
              <a:buNone/>
            </a:pPr>
            <a:r>
              <a:rPr i="1" lang="en-GB"/>
              <a:t>Link to the complete results: </a:t>
            </a:r>
            <a:r>
              <a:rPr i="1" lang="en-GB" u="sng">
                <a:solidFill>
                  <a:schemeClr val="hlink"/>
                </a:solidFill>
                <a:hlinkClick r:id="rId3"/>
              </a:rPr>
              <a:t>Link</a:t>
            </a:r>
            <a:endParaRPr i="1"/>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 - Ablation Study</a:t>
            </a:r>
            <a:endParaRPr/>
          </a:p>
        </p:txBody>
      </p:sp>
      <p:sp>
        <p:nvSpPr>
          <p:cNvPr id="282" name="Google Shape;282;p25"/>
          <p:cNvSpPr txBox="1"/>
          <p:nvPr>
            <p:ph idx="1" type="body"/>
          </p:nvPr>
        </p:nvSpPr>
        <p:spPr>
          <a:xfrm>
            <a:off x="233825" y="1566950"/>
            <a:ext cx="4917000" cy="2687700"/>
          </a:xfrm>
          <a:prstGeom prst="rect">
            <a:avLst/>
          </a:prstGeom>
        </p:spPr>
        <p:txBody>
          <a:bodyPr anchorCtr="0" anchor="t" bIns="91425" lIns="91425" spcFirstLastPara="1" rIns="91425" wrap="square" tIns="91425">
            <a:noAutofit/>
          </a:bodyPr>
          <a:lstStyle/>
          <a:p>
            <a:pPr indent="-311150" lvl="0" marL="457200" rtl="0" algn="l">
              <a:spcBef>
                <a:spcPts val="1000"/>
              </a:spcBef>
              <a:spcAft>
                <a:spcPts val="0"/>
              </a:spcAft>
              <a:buSzPts val="1300"/>
              <a:buChar char="●"/>
            </a:pPr>
            <a:r>
              <a:rPr lang="en-GB"/>
              <a:t>As part of the Ablation Study, we implemented our own version of SAC (Soft Actor Critic).</a:t>
            </a:r>
            <a:endParaRPr/>
          </a:p>
          <a:p>
            <a:pPr indent="-311150" lvl="0" marL="457200" rtl="0" algn="l">
              <a:spcBef>
                <a:spcPts val="0"/>
              </a:spcBef>
              <a:spcAft>
                <a:spcPts val="0"/>
              </a:spcAft>
              <a:buSzPts val="1300"/>
              <a:buChar char="●"/>
            </a:pPr>
            <a:r>
              <a:rPr lang="en-GB"/>
              <a:t>We studied the variation in the quality of the model when we varied n-step returns from 3 to 1 and 5.</a:t>
            </a:r>
            <a:endParaRPr/>
          </a:p>
          <a:p>
            <a:pPr indent="-311150" lvl="0" marL="457200" rtl="0" algn="l">
              <a:spcBef>
                <a:spcPts val="0"/>
              </a:spcBef>
              <a:spcAft>
                <a:spcPts val="0"/>
              </a:spcAft>
              <a:buSzPts val="1300"/>
              <a:buChar char="●"/>
            </a:pPr>
            <a:r>
              <a:rPr lang="en-GB"/>
              <a:t>We also replaced the decaying exploration rate by a fixed learning rate.</a:t>
            </a:r>
            <a:endParaRPr/>
          </a:p>
          <a:p>
            <a:pPr indent="-311150" lvl="0" marL="457200" rtl="0" algn="l">
              <a:spcBef>
                <a:spcPts val="0"/>
              </a:spcBef>
              <a:spcAft>
                <a:spcPts val="0"/>
              </a:spcAft>
              <a:buSzPts val="1300"/>
              <a:buChar char="●"/>
            </a:pPr>
            <a:r>
              <a:rPr lang="en-GB"/>
              <a:t>The figures show the results of Ablation Study.</a:t>
            </a:r>
            <a:endParaRPr/>
          </a:p>
          <a:p>
            <a:pPr indent="0" lvl="0" marL="457200" rtl="0" algn="l">
              <a:spcBef>
                <a:spcPts val="1000"/>
              </a:spcBef>
              <a:spcAft>
                <a:spcPts val="0"/>
              </a:spcAft>
              <a:buNone/>
            </a:pPr>
            <a:r>
              <a:rPr i="1" lang="en-GB"/>
              <a:t>The results of the tasks have been reported in the report and not mentioned in the slides for brevity,</a:t>
            </a:r>
            <a:endParaRPr i="1"/>
          </a:p>
        </p:txBody>
      </p:sp>
      <p:pic>
        <p:nvPicPr>
          <p:cNvPr id="283" name="Google Shape;283;p25"/>
          <p:cNvPicPr preferRelativeResize="0"/>
          <p:nvPr/>
        </p:nvPicPr>
        <p:blipFill>
          <a:blip r:embed="rId3">
            <a:alphaModFix/>
          </a:blip>
          <a:stretch>
            <a:fillRect/>
          </a:stretch>
        </p:blipFill>
        <p:spPr>
          <a:xfrm>
            <a:off x="5227025" y="774450"/>
            <a:ext cx="3688375" cy="342294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